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1" autoAdjust="0"/>
    <p:restoredTop sz="94660"/>
  </p:normalViewPr>
  <p:slideViewPr>
    <p:cSldViewPr snapToGrid="0">
      <p:cViewPr varScale="1">
        <p:scale>
          <a:sx n="75" d="100"/>
          <a:sy n="75" d="100"/>
        </p:scale>
        <p:origin x="85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201694-89AE-4C4D-B274-165A257BE7B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4A422216-BB4C-45DC-A23A-B346DAE390EA}">
      <dgm:prSet phldrT="[Texto]"/>
      <dgm:spPr/>
      <dgm:t>
        <a:bodyPr/>
        <a:lstStyle/>
        <a:p>
          <a:r>
            <a:rPr lang="es-MX" dirty="0"/>
            <a:t>Lecturas </a:t>
          </a:r>
          <a:r>
            <a:rPr lang="es-MX" dirty="0" err="1"/>
            <a:t>Ax</a:t>
          </a:r>
          <a:r>
            <a:rPr lang="es-MX" dirty="0"/>
            <a:t>, Ay, </a:t>
          </a:r>
          <a:r>
            <a:rPr lang="es-MX" dirty="0" err="1"/>
            <a:t>Az</a:t>
          </a:r>
          <a:endParaRPr lang="es-MX" dirty="0"/>
        </a:p>
        <a:p>
          <a:r>
            <a:rPr lang="es-MX" dirty="0"/>
            <a:t>Lecturas GPS </a:t>
          </a:r>
          <a:r>
            <a:rPr lang="es-MX" dirty="0" err="1"/>
            <a:t>Lat,Long</a:t>
          </a:r>
          <a:endParaRPr lang="es-MX" dirty="0"/>
        </a:p>
      </dgm:t>
    </dgm:pt>
    <dgm:pt modelId="{F6950CDB-CC36-47D1-89F3-552EA9642913}" type="parTrans" cxnId="{63D49F0C-E41D-47D4-BEF1-CB9820FAB528}">
      <dgm:prSet/>
      <dgm:spPr/>
      <dgm:t>
        <a:bodyPr/>
        <a:lstStyle/>
        <a:p>
          <a:endParaRPr lang="es-MX"/>
        </a:p>
      </dgm:t>
    </dgm:pt>
    <dgm:pt modelId="{1B412EC1-266E-453D-A131-0F47F8889E3F}" type="sibTrans" cxnId="{63D49F0C-E41D-47D4-BEF1-CB9820FAB528}">
      <dgm:prSet/>
      <dgm:spPr/>
      <dgm:t>
        <a:bodyPr/>
        <a:lstStyle/>
        <a:p>
          <a:endParaRPr lang="es-MX"/>
        </a:p>
      </dgm:t>
    </dgm:pt>
    <dgm:pt modelId="{DB98A81C-0F4A-4342-AE3C-ECC56794C3A1}">
      <dgm:prSet phldrT="[Texto]"/>
      <dgm:spPr/>
      <dgm:t>
        <a:bodyPr/>
        <a:lstStyle/>
        <a:p>
          <a:r>
            <a:rPr lang="es-MX" dirty="0"/>
            <a:t>Integraciones para posición</a:t>
          </a:r>
        </a:p>
        <a:p>
          <a:r>
            <a:rPr lang="es-MX" dirty="0"/>
            <a:t>El GPS a partir de posición inicial, inicializa referencia</a:t>
          </a:r>
        </a:p>
      </dgm:t>
    </dgm:pt>
    <dgm:pt modelId="{BDF5700D-4CB9-4426-BE5D-BAADB42CEEFA}" type="parTrans" cxnId="{2BDF7375-12A8-4C6E-98FA-EB0C56D91BDE}">
      <dgm:prSet/>
      <dgm:spPr/>
      <dgm:t>
        <a:bodyPr/>
        <a:lstStyle/>
        <a:p>
          <a:endParaRPr lang="es-MX"/>
        </a:p>
      </dgm:t>
    </dgm:pt>
    <dgm:pt modelId="{B16CFC49-C780-4973-9B23-46D4547BB527}" type="sibTrans" cxnId="{2BDF7375-12A8-4C6E-98FA-EB0C56D91BDE}">
      <dgm:prSet/>
      <dgm:spPr/>
      <dgm:t>
        <a:bodyPr/>
        <a:lstStyle/>
        <a:p>
          <a:endParaRPr lang="es-MX"/>
        </a:p>
      </dgm:t>
    </dgm:pt>
    <dgm:pt modelId="{E287EE82-E57A-4477-90C7-A6A311B23980}">
      <dgm:prSet phldrT="[Texto]"/>
      <dgm:spPr/>
      <dgm:t>
        <a:bodyPr/>
        <a:lstStyle/>
        <a:p>
          <a:r>
            <a:rPr lang="es-MX" dirty="0"/>
            <a:t>Antes de  inicializar, las coordenadas del GPS son pasadas a un eje local (NED) pero solo tomamos en cuenta el NE </a:t>
          </a:r>
        </a:p>
      </dgm:t>
    </dgm:pt>
    <dgm:pt modelId="{BB77A047-B9B5-409C-B7C2-84197DC1D3D0}" type="parTrans" cxnId="{DF1BBCF0-1CDE-4362-8FA2-43BDB2DF3FC7}">
      <dgm:prSet/>
      <dgm:spPr/>
      <dgm:t>
        <a:bodyPr/>
        <a:lstStyle/>
        <a:p>
          <a:endParaRPr lang="es-MX"/>
        </a:p>
      </dgm:t>
    </dgm:pt>
    <dgm:pt modelId="{7D3BFE30-4329-4A3A-BE15-44691F9A119B}" type="sibTrans" cxnId="{DF1BBCF0-1CDE-4362-8FA2-43BDB2DF3FC7}">
      <dgm:prSet/>
      <dgm:spPr/>
      <dgm:t>
        <a:bodyPr/>
        <a:lstStyle/>
        <a:p>
          <a:endParaRPr lang="es-MX"/>
        </a:p>
      </dgm:t>
    </dgm:pt>
    <dgm:pt modelId="{CB54EF42-BD46-481E-AA9B-C68EED2E330A}">
      <dgm:prSet/>
      <dgm:spPr/>
      <dgm:t>
        <a:bodyPr/>
        <a:lstStyle/>
        <a:p>
          <a:r>
            <a:rPr lang="es-MX" dirty="0"/>
            <a:t>Para cada iteración:</a:t>
          </a:r>
        </a:p>
        <a:p>
          <a:r>
            <a:rPr lang="es-MX" dirty="0"/>
            <a:t>1. Calcular el </a:t>
          </a:r>
          <a:r>
            <a:rPr lang="es-MX" dirty="0" err="1"/>
            <a:t>dt</a:t>
          </a:r>
          <a:br>
            <a:rPr lang="es-MX" dirty="0"/>
          </a:br>
          <a:r>
            <a:rPr lang="es-MX" dirty="0"/>
            <a:t>2. Predicción de filtro</a:t>
          </a:r>
          <a:br>
            <a:rPr lang="es-MX" dirty="0"/>
          </a:br>
          <a:r>
            <a:rPr lang="es-MX" dirty="0"/>
            <a:t>3. Corrección del filtro en medición ruidosa</a:t>
          </a:r>
        </a:p>
        <a:p>
          <a:r>
            <a:rPr lang="es-MX" dirty="0"/>
            <a:t>4. Guarda posición </a:t>
          </a:r>
        </a:p>
      </dgm:t>
    </dgm:pt>
    <dgm:pt modelId="{FD6A4715-8715-41F0-A311-5C8F46E3EBA7}" type="parTrans" cxnId="{EABB9B17-CBDB-433E-9A6F-53A7B1E86B0E}">
      <dgm:prSet/>
      <dgm:spPr/>
      <dgm:t>
        <a:bodyPr/>
        <a:lstStyle/>
        <a:p>
          <a:endParaRPr lang="es-MX"/>
        </a:p>
      </dgm:t>
    </dgm:pt>
    <dgm:pt modelId="{68223DCD-CAD3-47B4-8B10-7B536D77583D}" type="sibTrans" cxnId="{EABB9B17-CBDB-433E-9A6F-53A7B1E86B0E}">
      <dgm:prSet/>
      <dgm:spPr/>
      <dgm:t>
        <a:bodyPr/>
        <a:lstStyle/>
        <a:p>
          <a:endParaRPr lang="es-MX"/>
        </a:p>
      </dgm:t>
    </dgm:pt>
    <dgm:pt modelId="{9B531760-526C-490B-AA44-013297C901A8}" type="pres">
      <dgm:prSet presAssocID="{D7201694-89AE-4C4D-B274-165A257BE7B9}" presName="Name0" presStyleCnt="0">
        <dgm:presLayoutVars>
          <dgm:dir/>
          <dgm:animLvl val="lvl"/>
          <dgm:resizeHandles val="exact"/>
        </dgm:presLayoutVars>
      </dgm:prSet>
      <dgm:spPr/>
    </dgm:pt>
    <dgm:pt modelId="{3B3FE265-73EF-4FDB-9065-46D4BCF356A1}" type="pres">
      <dgm:prSet presAssocID="{4A422216-BB4C-45DC-A23A-B346DAE390EA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C51ABD3-BE4F-49BD-A17B-451542D172EA}" type="pres">
      <dgm:prSet presAssocID="{1B412EC1-266E-453D-A131-0F47F8889E3F}" presName="parTxOnlySpace" presStyleCnt="0"/>
      <dgm:spPr/>
    </dgm:pt>
    <dgm:pt modelId="{22CA733E-FF3C-46DF-8E08-6777CA86035A}" type="pres">
      <dgm:prSet presAssocID="{DB98A81C-0F4A-4342-AE3C-ECC56794C3A1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14DA1FE-B6F8-47D8-8CD4-F4568C5B09FD}" type="pres">
      <dgm:prSet presAssocID="{B16CFC49-C780-4973-9B23-46D4547BB527}" presName="parTxOnlySpace" presStyleCnt="0"/>
      <dgm:spPr/>
    </dgm:pt>
    <dgm:pt modelId="{A8A53DD8-18FF-460F-88CC-81E35A8C379C}" type="pres">
      <dgm:prSet presAssocID="{E287EE82-E57A-4477-90C7-A6A311B23980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EB6C5F2-3D5F-45C9-8AC3-BDBDA8343313}" type="pres">
      <dgm:prSet presAssocID="{7D3BFE30-4329-4A3A-BE15-44691F9A119B}" presName="parTxOnlySpace" presStyleCnt="0"/>
      <dgm:spPr/>
    </dgm:pt>
    <dgm:pt modelId="{787670E7-6235-4291-900E-7F0439508EC3}" type="pres">
      <dgm:prSet presAssocID="{CB54EF42-BD46-481E-AA9B-C68EED2E330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63D49F0C-E41D-47D4-BEF1-CB9820FAB528}" srcId="{D7201694-89AE-4C4D-B274-165A257BE7B9}" destId="{4A422216-BB4C-45DC-A23A-B346DAE390EA}" srcOrd="0" destOrd="0" parTransId="{F6950CDB-CC36-47D1-89F3-552EA9642913}" sibTransId="{1B412EC1-266E-453D-A131-0F47F8889E3F}"/>
    <dgm:cxn modelId="{EABB9B17-CBDB-433E-9A6F-53A7B1E86B0E}" srcId="{D7201694-89AE-4C4D-B274-165A257BE7B9}" destId="{CB54EF42-BD46-481E-AA9B-C68EED2E330A}" srcOrd="3" destOrd="0" parTransId="{FD6A4715-8715-41F0-A311-5C8F46E3EBA7}" sibTransId="{68223DCD-CAD3-47B4-8B10-7B536D77583D}"/>
    <dgm:cxn modelId="{3C46C226-2AB7-4B1E-A283-51388A740292}" type="presOf" srcId="{4A422216-BB4C-45DC-A23A-B346DAE390EA}" destId="{3B3FE265-73EF-4FDB-9065-46D4BCF356A1}" srcOrd="0" destOrd="0" presId="urn:microsoft.com/office/officeart/2005/8/layout/chevron1"/>
    <dgm:cxn modelId="{6A98DB29-3B61-4D74-AD03-BD3EED40E796}" type="presOf" srcId="{CB54EF42-BD46-481E-AA9B-C68EED2E330A}" destId="{787670E7-6235-4291-900E-7F0439508EC3}" srcOrd="0" destOrd="0" presId="urn:microsoft.com/office/officeart/2005/8/layout/chevron1"/>
    <dgm:cxn modelId="{98C1D82D-3591-4331-A615-1AA5BCEA7315}" type="presOf" srcId="{D7201694-89AE-4C4D-B274-165A257BE7B9}" destId="{9B531760-526C-490B-AA44-013297C901A8}" srcOrd="0" destOrd="0" presId="urn:microsoft.com/office/officeart/2005/8/layout/chevron1"/>
    <dgm:cxn modelId="{DA524A31-0E03-44C0-B99C-BD05C8682DC3}" type="presOf" srcId="{DB98A81C-0F4A-4342-AE3C-ECC56794C3A1}" destId="{22CA733E-FF3C-46DF-8E08-6777CA86035A}" srcOrd="0" destOrd="0" presId="urn:microsoft.com/office/officeart/2005/8/layout/chevron1"/>
    <dgm:cxn modelId="{6B86D648-3AA2-439A-A23E-9D5E4F9E3DDA}" type="presOf" srcId="{E287EE82-E57A-4477-90C7-A6A311B23980}" destId="{A8A53DD8-18FF-460F-88CC-81E35A8C379C}" srcOrd="0" destOrd="0" presId="urn:microsoft.com/office/officeart/2005/8/layout/chevron1"/>
    <dgm:cxn modelId="{2BDF7375-12A8-4C6E-98FA-EB0C56D91BDE}" srcId="{D7201694-89AE-4C4D-B274-165A257BE7B9}" destId="{DB98A81C-0F4A-4342-AE3C-ECC56794C3A1}" srcOrd="1" destOrd="0" parTransId="{BDF5700D-4CB9-4426-BE5D-BAADB42CEEFA}" sibTransId="{B16CFC49-C780-4973-9B23-46D4547BB527}"/>
    <dgm:cxn modelId="{DF1BBCF0-1CDE-4362-8FA2-43BDB2DF3FC7}" srcId="{D7201694-89AE-4C4D-B274-165A257BE7B9}" destId="{E287EE82-E57A-4477-90C7-A6A311B23980}" srcOrd="2" destOrd="0" parTransId="{BB77A047-B9B5-409C-B7C2-84197DC1D3D0}" sibTransId="{7D3BFE30-4329-4A3A-BE15-44691F9A119B}"/>
    <dgm:cxn modelId="{4ABFA228-A135-4E27-9EB5-9BCD4AACF663}" type="presParOf" srcId="{9B531760-526C-490B-AA44-013297C901A8}" destId="{3B3FE265-73EF-4FDB-9065-46D4BCF356A1}" srcOrd="0" destOrd="0" presId="urn:microsoft.com/office/officeart/2005/8/layout/chevron1"/>
    <dgm:cxn modelId="{EBAACE0B-8040-4343-B346-C1C365F844AE}" type="presParOf" srcId="{9B531760-526C-490B-AA44-013297C901A8}" destId="{3C51ABD3-BE4F-49BD-A17B-451542D172EA}" srcOrd="1" destOrd="0" presId="urn:microsoft.com/office/officeart/2005/8/layout/chevron1"/>
    <dgm:cxn modelId="{85FFAD3D-0E9C-4C67-994F-CAA959EE099A}" type="presParOf" srcId="{9B531760-526C-490B-AA44-013297C901A8}" destId="{22CA733E-FF3C-46DF-8E08-6777CA86035A}" srcOrd="2" destOrd="0" presId="urn:microsoft.com/office/officeart/2005/8/layout/chevron1"/>
    <dgm:cxn modelId="{0854E9E8-2E0A-49D4-BB90-2FBCB69347E4}" type="presParOf" srcId="{9B531760-526C-490B-AA44-013297C901A8}" destId="{C14DA1FE-B6F8-47D8-8CD4-F4568C5B09FD}" srcOrd="3" destOrd="0" presId="urn:microsoft.com/office/officeart/2005/8/layout/chevron1"/>
    <dgm:cxn modelId="{345EAC2F-29D3-45F4-8208-F31493E480CD}" type="presParOf" srcId="{9B531760-526C-490B-AA44-013297C901A8}" destId="{A8A53DD8-18FF-460F-88CC-81E35A8C379C}" srcOrd="4" destOrd="0" presId="urn:microsoft.com/office/officeart/2005/8/layout/chevron1"/>
    <dgm:cxn modelId="{B743BBEC-43C1-4196-8CAA-8FA25E922529}" type="presParOf" srcId="{9B531760-526C-490B-AA44-013297C901A8}" destId="{0EB6C5F2-3D5F-45C9-8AC3-BDBDA8343313}" srcOrd="5" destOrd="0" presId="urn:microsoft.com/office/officeart/2005/8/layout/chevron1"/>
    <dgm:cxn modelId="{D6CBA471-68C1-4E71-9FC6-33A47DA193A4}" type="presParOf" srcId="{9B531760-526C-490B-AA44-013297C901A8}" destId="{787670E7-6235-4291-900E-7F0439508EC3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3FE265-73EF-4FDB-9065-46D4BCF356A1}">
      <dsp:nvSpPr>
        <dsp:cNvPr id="0" name=""/>
        <dsp:cNvSpPr/>
      </dsp:nvSpPr>
      <dsp:spPr>
        <a:xfrm>
          <a:off x="4877" y="730144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kern="1200" dirty="0"/>
            <a:t>Lecturas </a:t>
          </a:r>
          <a:r>
            <a:rPr lang="es-MX" sz="1100" kern="1200" dirty="0" err="1"/>
            <a:t>Ax</a:t>
          </a:r>
          <a:r>
            <a:rPr lang="es-MX" sz="1100" kern="1200" dirty="0"/>
            <a:t>, Ay, </a:t>
          </a:r>
          <a:r>
            <a:rPr lang="es-MX" sz="1100" kern="1200" dirty="0" err="1"/>
            <a:t>Az</a:t>
          </a:r>
          <a:endParaRPr lang="es-MX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kern="1200" dirty="0"/>
            <a:t>Lecturas GPS </a:t>
          </a:r>
          <a:r>
            <a:rPr lang="es-MX" sz="1100" kern="1200" dirty="0" err="1"/>
            <a:t>Lat,Long</a:t>
          </a:r>
          <a:endParaRPr lang="es-MX" sz="1100" kern="1200" dirty="0"/>
        </a:p>
      </dsp:txBody>
      <dsp:txXfrm>
        <a:off x="572760" y="730144"/>
        <a:ext cx="1703651" cy="1135766"/>
      </dsp:txXfrm>
    </dsp:sp>
    <dsp:sp modelId="{22CA733E-FF3C-46DF-8E08-6777CA86035A}">
      <dsp:nvSpPr>
        <dsp:cNvPr id="0" name=""/>
        <dsp:cNvSpPr/>
      </dsp:nvSpPr>
      <dsp:spPr>
        <a:xfrm>
          <a:off x="2560353" y="730144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kern="1200" dirty="0"/>
            <a:t>Integraciones para posición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kern="1200" dirty="0"/>
            <a:t>El GPS a partir de posición inicial, inicializa referencia</a:t>
          </a:r>
        </a:p>
      </dsp:txBody>
      <dsp:txXfrm>
        <a:off x="3128236" y="730144"/>
        <a:ext cx="1703651" cy="1135766"/>
      </dsp:txXfrm>
    </dsp:sp>
    <dsp:sp modelId="{A8A53DD8-18FF-460F-88CC-81E35A8C379C}">
      <dsp:nvSpPr>
        <dsp:cNvPr id="0" name=""/>
        <dsp:cNvSpPr/>
      </dsp:nvSpPr>
      <dsp:spPr>
        <a:xfrm>
          <a:off x="5115829" y="730144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kern="1200" dirty="0"/>
            <a:t>Antes de  inicializar, las coordenadas del GPS son pasadas a un eje local (NED) pero solo tomamos en cuenta el NE </a:t>
          </a:r>
        </a:p>
      </dsp:txBody>
      <dsp:txXfrm>
        <a:off x="5683712" y="730144"/>
        <a:ext cx="1703651" cy="1135766"/>
      </dsp:txXfrm>
    </dsp:sp>
    <dsp:sp modelId="{787670E7-6235-4291-900E-7F0439508EC3}">
      <dsp:nvSpPr>
        <dsp:cNvPr id="0" name=""/>
        <dsp:cNvSpPr/>
      </dsp:nvSpPr>
      <dsp:spPr>
        <a:xfrm>
          <a:off x="7671304" y="730144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kern="1200" dirty="0"/>
            <a:t>Para cada iteración: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kern="1200" dirty="0"/>
            <a:t>1. Calcular el </a:t>
          </a:r>
          <a:r>
            <a:rPr lang="es-MX" sz="1100" kern="1200" dirty="0" err="1"/>
            <a:t>dt</a:t>
          </a:r>
          <a:br>
            <a:rPr lang="es-MX" sz="1100" kern="1200" dirty="0"/>
          </a:br>
          <a:r>
            <a:rPr lang="es-MX" sz="1100" kern="1200" dirty="0"/>
            <a:t>2. Predicción de filtro</a:t>
          </a:r>
          <a:br>
            <a:rPr lang="es-MX" sz="1100" kern="1200" dirty="0"/>
          </a:br>
          <a:r>
            <a:rPr lang="es-MX" sz="1100" kern="1200" dirty="0"/>
            <a:t>3. Corrección del filtro en medición ruidosa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kern="1200" dirty="0"/>
            <a:t>4. Guarda posición </a:t>
          </a:r>
        </a:p>
      </dsp:txBody>
      <dsp:txXfrm>
        <a:off x="8239187" y="730144"/>
        <a:ext cx="1703651" cy="11357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02T02:05:09.98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5069 7996 24575,'-3'-1'0,"-1"0"0,0 0 0,1 0 0,-1-1 0,1 1 0,0-1 0,-1 0 0,1 0 0,0-1 0,0 1 0,-4-5 0,-15-9 0,13 11 0,-1-1 0,1 0 0,0-1 0,0 0 0,0 0 0,1-1 0,1 0 0,-1 0 0,1-1 0,0 0 0,1-1 0,0 1 0,1-1 0,0 0 0,1 0 0,-1-1 0,2 1 0,0-1 0,-3-19 0,-5-21 0,-1 1 0,-34-83 0,35 103 0,-7-13 0,-2 1 0,-2 0 0,-1 2 0,-43-54 0,-92-106 0,55 66 0,59 80 0,-71-115 0,51 68 0,-83-98 0,108 149 0,-1-6 0,15 21 0,-47-51 0,54 65 0,0-1 0,-25-42 0,19 27 0,1 3 0,13 17 0,0 0 0,-2 1 0,0 1 0,-1 0 0,0 0 0,-24-19 0,11 14 0,1-2 0,1 0 0,1-2 0,-23-29 0,-69-112 0,49 79 0,48 65 0,1-1 0,0-1 0,-16-31 0,7 4 0,-2 2 0,-58-77 0,64 93 0,-28-50 0,-7-11 0,-6-11 0,44 70 0,-39-54 0,46 69 0,0-1 0,1 0 0,1 0 0,-10-27 0,7 15 0,-22-44 0,-54-87 0,-14 15 0,10 16 0,40 64 0,6 8 0,26 29 0,-53-85 0,37 54 0,18 31 0,-19-41 0,-99-243 0,129 297 0,-61-119 0,30 52 0,10 31 0,21 38 0,-1 0 0,0 0 0,-13-15 0,0 5 0,1-1 0,1-2 0,-26-49 0,8 9 0,-87-119 0,118 178 0,-2-3 0,1-2 0,-12-26 0,15 27 0,-2 1 0,0-1 0,-14-19 0,-106-154 0,25 33 0,102 153 0,-9-10 0,1 0 0,0-1 0,2 0 0,-9-19 0,8 16 0,-1 0 0,-17-25 0,-2-5 0,-85-150 0,66 122 0,32 53 0,1 0 0,-20-45 0,20 37 0,-2-1 0,-1 2 0,-20-28 0,13 21 0,-21-40 0,18 30 0,18 32 0,0-1 0,1 1 0,-6-17 0,2 5 0,0 0 0,-19-27 0,-9-19 0,14 23 0,-2 2 0,-58-74 0,64 88 0,2 0 0,1-2 0,-17-39 0,22 41 0,-1 1 0,-2 1 0,-1 0 0,-30-37 0,-121-173 0,155 220 0,-3-8-1365,4 3-5461</inkml:trace>
</inkml:ink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7.tif>
</file>

<file path=ppt/media/image8.t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E1DE22-61B9-3A3B-E99A-153E8C6323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0B50D4F-50C4-AE2C-9A3E-CEB5A154BE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7FFCE8-8C89-8883-E393-EE75A8404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70B32E-4B1C-3B20-E106-227E81947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58F3E4-205B-B3F4-6BEF-0AEADA1A3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35650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7248A6-7775-E34C-135F-ACC65B576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CBB46AE-63EE-94CE-4D35-5F9EA1D8B3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119139-416B-9693-65A9-88DB4662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DC9C85-7D39-A1F9-693A-00AA33FE5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EA5E8C-A88D-EE33-D069-07193C25C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37521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99492F1-E28D-A2F6-82EE-E59409331F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36888B4-8EC0-7788-32B6-2643A01901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8B56445-7FD4-5EA5-95A3-A4B30A8A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33EB4C-E9AD-52B6-1D0D-7EAB939E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CC9C3F-FFFC-CD76-61A3-8C503756D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7581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DECD45-1095-FFC9-6B07-9B5311326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33ABD0-12FA-87FD-F00F-28F2BCD54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8EE31DE-5B36-B3D3-4399-A88F5F32E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57FB31-126C-579F-BCFF-37494CDE1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B2170D-32B9-5A98-5D0E-3831460BD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3789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1D67F-DD02-3EB0-4DA2-AC1BC514B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8FFAC25-755E-C48C-2096-55069B96B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953C24-5B1E-59DB-BFC7-A60579BD2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BA6023-A4A1-6067-B28B-86818279D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16227E-65AE-92EE-4941-DD82D02A2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48331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8B3D38-E4E5-A7FD-EED9-5630F49DB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B4C974-8678-FCC9-8958-9D984E88F2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A33A91D-FA07-1015-CCE0-45FB391504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BB2F102-FA6A-0E1D-841C-0E4FAE374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0D66AE4-BA2B-5B32-AA21-E52BE76BE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3A2C3D-D939-F101-1EA5-CA7D25E02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50538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201736-8F42-BFAB-7841-96FC64E90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AA6A6D-56F2-FDA6-A2CC-015E11917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8E54040-08E9-4BA8-14BE-699D06182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090BF95-5929-6B0C-F315-72CCF1A0E2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68739F4-50C0-391D-8D12-85F56DA587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0AB05E8-78ED-0491-3F96-7F8C1B9D4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4CFA5ED-3727-048E-1821-C8ECBC79E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0BF8A56-1905-4A55-F9E9-2F71E0935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35307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773F64-7B5B-C3DF-130F-E019EB26A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A1C5B5C-6DDD-1E63-A470-400C1AB90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BC01147-B4B4-53B4-3C5F-82FC5D7C0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976A542-6150-9011-840A-E7286C165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6367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95EF90F-77E0-BC1B-DD93-04BC5AF42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86A6DF6-A7FC-3F56-9DF8-935632833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9666933-C2D2-0F90-6E1C-20A718C26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831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153455-0EB7-7225-0210-FFE85C0FE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C76C9-F5CF-833A-4FE8-5CE431D85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8247E17-9470-67A5-4D62-DDDAF8FDC0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3A1CD4-3CAC-4C8D-4240-203738FEB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0B3E38D-3BC0-A919-69C7-28F07111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9600072-D4C5-014A-5926-7631D7F18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8905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E6E59D-0594-BF71-64DE-83B5A76C0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D02FE28-2D00-E5D2-712A-C2B3DD0B34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214D782-369E-AC8F-431A-1162C75E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1E64A8E-439E-A702-6361-3ECEA780E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6C0FE3A-22E3-A85B-2319-729EEA2E6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43565CD-F002-7508-9C96-AE4D85DC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88367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4288E71-E539-3F01-E8C6-0370D26BD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5A742B4-CD1D-E285-FC8C-7886B5BE7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0EBFA4-A8A3-D5B0-DEBB-BA1A70138E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E009C6-BCD4-4108-9750-8F1043CCC393}" type="datetimeFigureOut">
              <a:rPr lang="es-MX" smtClean="0"/>
              <a:t>01/06/2025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6D00BE6-C5C0-CA35-A318-E0A8C136A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14C629-45C7-257D-E94C-8133B459B0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A8B968-82F9-4AA3-AACE-EC881190A5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6149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rchimedean2345/labAvionica/tree/main" TargetMode="External"/><Relationship Id="rId5" Type="http://schemas.openxmlformats.org/officeDocument/2006/relationships/image" Target="../media/image10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562DFA-36B8-C055-17B7-FF9D82A4A1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7706"/>
            <a:ext cx="9144000" cy="1452671"/>
          </a:xfrm>
        </p:spPr>
        <p:txBody>
          <a:bodyPr/>
          <a:lstStyle/>
          <a:p>
            <a:r>
              <a:rPr lang="es-MX" dirty="0"/>
              <a:t>Presentación PIA avionica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36C8948-4154-0F18-B4A2-4292C1B32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2140"/>
            <a:ext cx="9144000" cy="3100552"/>
          </a:xfrm>
        </p:spPr>
        <p:txBody>
          <a:bodyPr>
            <a:normAutofit fontScale="92500" lnSpcReduction="20000"/>
          </a:bodyPr>
          <a:lstStyle/>
          <a:p>
            <a:r>
              <a:rPr lang="es-MX" dirty="0"/>
              <a:t>Grupo: 004</a:t>
            </a:r>
          </a:p>
          <a:p>
            <a:r>
              <a:rPr lang="es-MX" dirty="0"/>
              <a:t>Hora y día: Miercoles N1 – N3 </a:t>
            </a:r>
          </a:p>
          <a:p>
            <a:r>
              <a:rPr lang="es-MX" dirty="0"/>
              <a:t>Profesor: Dr. Manuel Alejandro Gutiérrez Martínez </a:t>
            </a:r>
          </a:p>
          <a:p>
            <a:r>
              <a:rPr lang="es-MX" dirty="0"/>
              <a:t>Diego Rodríguez 1899475</a:t>
            </a:r>
          </a:p>
          <a:p>
            <a:r>
              <a:rPr lang="es-MX" dirty="0"/>
              <a:t>Juan Leonardo Valadez 2079870</a:t>
            </a:r>
          </a:p>
          <a:p>
            <a:r>
              <a:rPr lang="es-MX" dirty="0"/>
              <a:t>Ruben Garcia Cruz 2109383</a:t>
            </a:r>
          </a:p>
          <a:p>
            <a:r>
              <a:rPr lang="es-MX" dirty="0"/>
              <a:t>Lydia Gabriela Torres 2109353</a:t>
            </a:r>
          </a:p>
          <a:p>
            <a:r>
              <a:rPr lang="es-MX" dirty="0"/>
              <a:t>Edmundo Sánchez García 2082511</a:t>
            </a:r>
          </a:p>
        </p:txBody>
      </p:sp>
      <p:pic>
        <p:nvPicPr>
          <p:cNvPr id="1026" name="Picture 2" descr="Centro Investigación e Innovación en Ingeniería Aeronáutica (CIIIA ...">
            <a:extLst>
              <a:ext uri="{FF2B5EF4-FFF2-40B4-BE49-F238E27FC236}">
                <a16:creationId xmlns:a16="http://schemas.microsoft.com/office/drawing/2014/main" id="{7580963E-1ABB-A7F1-D324-9EBCAA65A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928" y="443009"/>
            <a:ext cx="2424449" cy="1127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 descr="Imagen que contiene Logotipo&#10;&#10;El contenido generado por IA puede ser incorrecto.">
            <a:extLst>
              <a:ext uri="{FF2B5EF4-FFF2-40B4-BE49-F238E27FC236}">
                <a16:creationId xmlns:a16="http://schemas.microsoft.com/office/drawing/2014/main" id="{B231F519-E91D-8522-CEF1-5A78DE5C3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692" y="405364"/>
            <a:ext cx="1346888" cy="1346888"/>
          </a:xfrm>
          <a:prstGeom prst="rect">
            <a:avLst/>
          </a:prstGeom>
        </p:spPr>
      </p:pic>
      <p:pic>
        <p:nvPicPr>
          <p:cNvPr id="7" name="Imagen 6" descr="Imagen que contiene firmar, verde, cuarto, grande&#10;&#10;El contenido generado por IA puede ser incorrecto.">
            <a:extLst>
              <a:ext uri="{FF2B5EF4-FFF2-40B4-BE49-F238E27FC236}">
                <a16:creationId xmlns:a16="http://schemas.microsoft.com/office/drawing/2014/main" id="{1E3E385B-4A2B-5032-14FA-D790894FF2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377" y="443009"/>
            <a:ext cx="1157931" cy="115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426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CBD92B-5940-A281-5F5D-0A17C575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Sistema de medición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CFC44F-1F2D-EF2D-2E43-D9DC1D760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81057" cy="4351338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Se batallo mucho en dar potencia a la </a:t>
            </a:r>
            <a:r>
              <a:rPr lang="es-MX" dirty="0" err="1"/>
              <a:t>raspberry</a:t>
            </a:r>
            <a:r>
              <a:rPr lang="es-MX" dirty="0"/>
              <a:t> pi por su cargador, y eso significaba comprar </a:t>
            </a:r>
            <a:r>
              <a:rPr lang="es-MX" dirty="0" err="1"/>
              <a:t>powerbanks</a:t>
            </a:r>
            <a:r>
              <a:rPr lang="es-MX" dirty="0"/>
              <a:t> (mas dinero) para suministrarle la potencia necesaria</a:t>
            </a:r>
          </a:p>
        </p:txBody>
      </p:sp>
      <p:pic>
        <p:nvPicPr>
          <p:cNvPr id="11" name="Imagen 10" descr="Texto, Código QR&#10;&#10;El contenido generado por IA puede ser incorrecto.">
            <a:extLst>
              <a:ext uri="{FF2B5EF4-FFF2-40B4-BE49-F238E27FC236}">
                <a16:creationId xmlns:a16="http://schemas.microsoft.com/office/drawing/2014/main" id="{34DC87CC-95E8-39CD-4127-F3B03502F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48" b="37143"/>
          <a:stretch/>
        </p:blipFill>
        <p:spPr>
          <a:xfrm>
            <a:off x="7443652" y="2506249"/>
            <a:ext cx="3857625" cy="327877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C5A0A14A-FE29-2841-7C82-0CAE91F0AE4C}"/>
              </a:ext>
            </a:extLst>
          </p:cNvPr>
          <p:cNvSpPr txBox="1"/>
          <p:nvPr/>
        </p:nvSpPr>
        <p:spPr>
          <a:xfrm>
            <a:off x="4106365" y="3875979"/>
            <a:ext cx="25556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El eliminador entrega directa 5.1 V a 3.0 A</a:t>
            </a:r>
          </a:p>
          <a:p>
            <a:r>
              <a:rPr lang="es-MX" dirty="0"/>
              <a:t>La </a:t>
            </a:r>
            <a:r>
              <a:rPr lang="es-MX" dirty="0" err="1"/>
              <a:t>powerbank</a:t>
            </a:r>
            <a:r>
              <a:rPr lang="es-MX" dirty="0"/>
              <a:t> con la que contábamos daba valores de 5V o inferiores con amperaje menor a 3</a:t>
            </a:r>
          </a:p>
        </p:txBody>
      </p:sp>
    </p:spTree>
    <p:extLst>
      <p:ext uri="{BB962C8B-B14F-4D97-AF65-F5344CB8AC3E}">
        <p14:creationId xmlns:p14="http://schemas.microsoft.com/office/powerpoint/2010/main" val="814515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5738E-176F-7B76-484D-5840E87AC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8CC7C3-CFE7-FEF0-954D-C468E3681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Sistema de medición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7D3811-C27E-1F7A-96C8-42E9C9288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81057" cy="4351338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Se improviso la adquisición de datos con un Arduino, un modelo de tarjeta SD, un GPS Neo y una batería 2 celdas de 800mAhr, conectándola al pin de </a:t>
            </a:r>
            <a:r>
              <a:rPr lang="es-MX" dirty="0" err="1"/>
              <a:t>Vin</a:t>
            </a:r>
            <a:r>
              <a:rPr lang="es-MX" dirty="0"/>
              <a:t> del Arduino.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8DC19519-29FD-7002-231C-93A1B213897E}"/>
              </a:ext>
            </a:extLst>
          </p:cNvPr>
          <p:cNvSpPr txBox="1"/>
          <p:nvPr/>
        </p:nvSpPr>
        <p:spPr>
          <a:xfrm>
            <a:off x="5347336" y="3812679"/>
            <a:ext cx="255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Los datos los sobrescribía si el sistema se alimentaba</a:t>
            </a:r>
          </a:p>
        </p:txBody>
      </p:sp>
      <p:pic>
        <p:nvPicPr>
          <p:cNvPr id="5" name="Imagen 4" descr="Una caja de cartón&#10;&#10;El contenido generado por IA puede ser incorrecto.">
            <a:extLst>
              <a:ext uri="{FF2B5EF4-FFF2-40B4-BE49-F238E27FC236}">
                <a16:creationId xmlns:a16="http://schemas.microsoft.com/office/drawing/2014/main" id="{C6A424E6-3A1E-6170-385D-5AE603FFBB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E8DEDC8A-86F1-228E-6DC7-BA257EDF9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016" y="5028111"/>
            <a:ext cx="5625598" cy="419099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08B37B31-8373-666F-2B4F-1A93132AE9C8}"/>
              </a:ext>
            </a:extLst>
          </p:cNvPr>
          <p:cNvSpPr txBox="1"/>
          <p:nvPr/>
        </p:nvSpPr>
        <p:spPr>
          <a:xfrm>
            <a:off x="825137" y="5595485"/>
            <a:ext cx="5392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Los datos los escribía en un .</a:t>
            </a:r>
            <a:r>
              <a:rPr lang="es-MX" dirty="0" err="1"/>
              <a:t>txt</a:t>
            </a:r>
            <a:r>
              <a:rPr lang="es-MX" dirty="0"/>
              <a:t> guardados bajo la siguiente separación</a:t>
            </a:r>
          </a:p>
        </p:txBody>
      </p:sp>
    </p:spTree>
    <p:extLst>
      <p:ext uri="{BB962C8B-B14F-4D97-AF65-F5344CB8AC3E}">
        <p14:creationId xmlns:p14="http://schemas.microsoft.com/office/powerpoint/2010/main" val="496806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F48C6-B739-B6D7-8180-6DD9B68CE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B29D2D-15D1-9E3F-E1F6-0EA5D74D2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Análisis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5CCBD1-03A9-CF92-2D5D-EDBB47469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81057" cy="4351338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El análisis de datos para el filtro se realizo ya en Python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5E0243BE-18C0-B46B-2990-9CCD776AE6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0179645"/>
              </p:ext>
            </p:extLst>
          </p:nvPr>
        </p:nvGraphicFramePr>
        <p:xfrm>
          <a:off x="838200" y="2701158"/>
          <a:ext cx="10515600" cy="259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4935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00702E-42B9-21F1-9A56-6B14B84CC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432D32-4B14-B03E-87E1-E195EE059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Resultados</a:t>
            </a:r>
          </a:p>
        </p:txBody>
      </p:sp>
      <p:pic>
        <p:nvPicPr>
          <p:cNvPr id="8" name="Imagen 7" descr="Gráfico, Gráfico de líneas, Histograma&#10;&#10;El contenido generado por IA puede ser incorrecto.">
            <a:extLst>
              <a:ext uri="{FF2B5EF4-FFF2-40B4-BE49-F238E27FC236}">
                <a16:creationId xmlns:a16="http://schemas.microsoft.com/office/drawing/2014/main" id="{85E6A077-4A61-4CDF-82CC-A75DBCC01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80167"/>
            <a:ext cx="5357790" cy="3214674"/>
          </a:xfrm>
          <a:prstGeom prst="rect">
            <a:avLst/>
          </a:prstGeom>
        </p:spPr>
      </p:pic>
      <p:pic>
        <p:nvPicPr>
          <p:cNvPr id="10" name="Imagen 9" descr="Gráfico, Gráfico de dispersión&#10;&#10;El contenido generado por IA puede ser incorrecto.">
            <a:extLst>
              <a:ext uri="{FF2B5EF4-FFF2-40B4-BE49-F238E27FC236}">
                <a16:creationId xmlns:a16="http://schemas.microsoft.com/office/drawing/2014/main" id="{032D3BD5-620D-C1A6-A4A3-0BFB0D7226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990" y="2032089"/>
            <a:ext cx="5437920" cy="326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015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37B36F-F0A4-B5CE-84E9-5584742726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DC8543-A772-5DA5-4F21-A7BC72459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Resultados</a:t>
            </a:r>
          </a:p>
        </p:txBody>
      </p:sp>
      <p:pic>
        <p:nvPicPr>
          <p:cNvPr id="10" name="Imagen 9" descr="Gráfico, Gráfico de dispersión&#10;&#10;El contenido generado por IA puede ser incorrecto.">
            <a:extLst>
              <a:ext uri="{FF2B5EF4-FFF2-40B4-BE49-F238E27FC236}">
                <a16:creationId xmlns:a16="http://schemas.microsoft.com/office/drawing/2014/main" id="{A17DB794-B8FC-ED5B-E448-4754D14113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93065"/>
            <a:ext cx="5257800" cy="315468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46B46DA1-4520-4CA4-A07A-17AE738E5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078" y="1434482"/>
            <a:ext cx="6111627" cy="466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861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0CC42-FD72-7C71-662E-E6BC04C7CF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E39E2D-FFAB-DD57-6625-F69F4E853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Resultados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662C1F1-C198-28BD-A44A-37196C179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567" y="1434482"/>
            <a:ext cx="6111627" cy="4662866"/>
          </a:xfrm>
          <a:prstGeom prst="rect">
            <a:avLst/>
          </a:prstGeom>
        </p:spPr>
      </p:pic>
      <p:pic>
        <p:nvPicPr>
          <p:cNvPr id="10" name="Imagen 9" descr="Gráfico, Gráfico de dispersión&#10;&#10;El contenido generado por IA puede ser incorrecto.">
            <a:extLst>
              <a:ext uri="{FF2B5EF4-FFF2-40B4-BE49-F238E27FC236}">
                <a16:creationId xmlns:a16="http://schemas.microsoft.com/office/drawing/2014/main" id="{5297D000-5D28-F2F3-1D56-9F95576A36C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076" y="1690688"/>
            <a:ext cx="7010400" cy="420624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E612ACD-49AE-9AAF-A9BE-7EE59FA37186}"/>
              </a:ext>
            </a:extLst>
          </p:cNvPr>
          <p:cNvSpPr txBox="1"/>
          <p:nvPr/>
        </p:nvSpPr>
        <p:spPr>
          <a:xfrm>
            <a:off x="9113903" y="2511971"/>
            <a:ext cx="27207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La trayectoria real comenzó en la banqueta de la derecha, corriendo cruzando la calle y pasando a la banqueta de la izquierda hasta llegar a la esquina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298E67A5-0896-A20F-EB9A-D25DCD1CDF7D}"/>
                  </a:ext>
                </a:extLst>
              </p14:cNvPr>
              <p14:cNvContentPartPr/>
              <p14:nvPr/>
            </p14:nvContentPartPr>
            <p14:xfrm>
              <a:off x="4102742" y="2250385"/>
              <a:ext cx="1825200" cy="287892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298E67A5-0896-A20F-EB9A-D25DCD1CDF7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94102" y="2241385"/>
                <a:ext cx="1842840" cy="289656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CuadroTexto 7">
            <a:extLst>
              <a:ext uri="{FF2B5EF4-FFF2-40B4-BE49-F238E27FC236}">
                <a16:creationId xmlns:a16="http://schemas.microsoft.com/office/drawing/2014/main" id="{1969C96E-CB97-603D-BA2E-BA72D33AB7EE}"/>
              </a:ext>
            </a:extLst>
          </p:cNvPr>
          <p:cNvSpPr txBox="1"/>
          <p:nvPr/>
        </p:nvSpPr>
        <p:spPr>
          <a:xfrm>
            <a:off x="922281" y="6287713"/>
            <a:ext cx="70103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>
                <a:hlinkClick r:id="rId6"/>
              </a:rPr>
              <a:t>Archimedean2345/</a:t>
            </a:r>
            <a:r>
              <a:rPr lang="es-MX" dirty="0" err="1">
                <a:hlinkClick r:id="rId6"/>
              </a:rPr>
              <a:t>labAvionica</a:t>
            </a:r>
            <a:r>
              <a:rPr lang="es-MX" dirty="0">
                <a:hlinkClick r:id="rId6"/>
              </a:rPr>
              <a:t>: códigos para lab de avionica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486103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293</Words>
  <Application>Microsoft Office PowerPoint</Application>
  <PresentationFormat>Panorámica</PresentationFormat>
  <Paragraphs>32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Tema de Office</vt:lpstr>
      <vt:lpstr>Presentación PIA avionica</vt:lpstr>
      <vt:lpstr>Sistema de medición de datos</vt:lpstr>
      <vt:lpstr>Sistema de medición de datos</vt:lpstr>
      <vt:lpstr>Análisis de datos</vt:lpstr>
      <vt:lpstr>Resultados</vt:lpstr>
      <vt:lpstr>Resultados</vt:lpstr>
      <vt:lpstr>Resultados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DIEGO RUBEN RODRIGUEZ AGUILERA</dc:creator>
  <cp:lastModifiedBy>DIEGO RUBEN RODRIGUEZ AGUILERA</cp:lastModifiedBy>
  <cp:revision>3</cp:revision>
  <dcterms:created xsi:type="dcterms:W3CDTF">2025-06-02T01:05:38Z</dcterms:created>
  <dcterms:modified xsi:type="dcterms:W3CDTF">2025-06-02T02:20:19Z</dcterms:modified>
</cp:coreProperties>
</file>

<file path=docProps/thumbnail.jpeg>
</file>